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9" r:id="rId4"/>
    <p:sldId id="270" r:id="rId5"/>
    <p:sldId id="271" r:id="rId6"/>
    <p:sldId id="286" r:id="rId7"/>
    <p:sldId id="287" r:id="rId8"/>
    <p:sldId id="288" r:id="rId9"/>
    <p:sldId id="289" r:id="rId10"/>
    <p:sldId id="292" r:id="rId11"/>
    <p:sldId id="293" r:id="rId12"/>
    <p:sldId id="258" r:id="rId13"/>
    <p:sldId id="295" r:id="rId14"/>
    <p:sldId id="296" r:id="rId15"/>
    <p:sldId id="285" r:id="rId16"/>
    <p:sldId id="279" r:id="rId17"/>
    <p:sldId id="280" r:id="rId18"/>
    <p:sldId id="297" r:id="rId19"/>
    <p:sldId id="281" r:id="rId20"/>
    <p:sldId id="282" r:id="rId21"/>
    <p:sldId id="298" r:id="rId22"/>
    <p:sldId id="283" r:id="rId23"/>
    <p:sldId id="284" r:id="rId24"/>
    <p:sldId id="291" r:id="rId25"/>
    <p:sldId id="259" r:id="rId2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467" autoAdjust="0"/>
  </p:normalViewPr>
  <p:slideViewPr>
    <p:cSldViewPr>
      <p:cViewPr>
        <p:scale>
          <a:sx n="80" d="100"/>
          <a:sy n="80" d="100"/>
        </p:scale>
        <p:origin x="-858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ket\Documents\MISM\Dropbox\NYU\Decision%20Models\project\Sensitivity%20Analysi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ket\Documents\MISM\Dropbox\NYU\Decision%20Models\project\Sensitivity%20Analysi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ket\Documents\MISM\Dropbox\NYU\Decision%20Models\project\Sensitivity%20Analysi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ket\Documents\MISM\Dropbox\NYU\Decision%20Models\project\Sensitivity%20Analy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3"/>
    </mc:Choice>
    <mc:Fallback>
      <c:style val="43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800" dirty="0"/>
              <a:t>Train Capacity v/s Cost Sensitivity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v>Cost</c:v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'Train Capacity Before'!$P$5:$P$12</c:f>
              <c:numCache>
                <c:formatCode>General</c:formatCode>
                <c:ptCount val="8"/>
                <c:pt idx="0">
                  <c:v>640</c:v>
                </c:pt>
                <c:pt idx="1">
                  <c:v>720</c:v>
                </c:pt>
                <c:pt idx="2">
                  <c:v>800</c:v>
                </c:pt>
                <c:pt idx="3">
                  <c:v>880</c:v>
                </c:pt>
                <c:pt idx="4">
                  <c:v>960</c:v>
                </c:pt>
                <c:pt idx="5">
                  <c:v>1040</c:v>
                </c:pt>
                <c:pt idx="6">
                  <c:v>1120</c:v>
                </c:pt>
                <c:pt idx="7">
                  <c:v>1200</c:v>
                </c:pt>
              </c:numCache>
            </c:numRef>
          </c:cat>
          <c:val>
            <c:numRef>
              <c:f>'Train Capacity Before'!$Q$5:$Q$12</c:f>
              <c:numCache>
                <c:formatCode>General</c:formatCode>
                <c:ptCount val="8"/>
                <c:pt idx="0">
                  <c:v>148.63999999999999</c:v>
                </c:pt>
                <c:pt idx="1">
                  <c:v>106.15</c:v>
                </c:pt>
                <c:pt idx="2">
                  <c:v>93.19</c:v>
                </c:pt>
                <c:pt idx="3">
                  <c:v>85.8</c:v>
                </c:pt>
                <c:pt idx="4">
                  <c:v>84.38</c:v>
                </c:pt>
                <c:pt idx="5">
                  <c:v>87.76</c:v>
                </c:pt>
                <c:pt idx="6">
                  <c:v>95.99</c:v>
                </c:pt>
                <c:pt idx="7">
                  <c:v>106.52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130560"/>
        <c:axId val="38291712"/>
      </c:barChart>
      <c:catAx>
        <c:axId val="4013056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2000" dirty="0"/>
                  <a:t>Train</a:t>
                </a:r>
                <a:r>
                  <a:rPr lang="en-US" sz="2000" baseline="0" dirty="0"/>
                  <a:t> Capacity</a:t>
                </a:r>
                <a:endParaRPr lang="en-US" sz="2000" dirty="0"/>
              </a:p>
            </c:rich>
          </c:tx>
          <c:overlay val="0"/>
        </c:title>
        <c:numFmt formatCode="@" sourceLinked="0"/>
        <c:majorTickMark val="none"/>
        <c:minorTickMark val="none"/>
        <c:tickLblPos val="nextTo"/>
        <c:crossAx val="38291712"/>
        <c:crosses val="autoZero"/>
        <c:auto val="1"/>
        <c:lblAlgn val="ctr"/>
        <c:lblOffset val="100"/>
        <c:noMultiLvlLbl val="0"/>
      </c:catAx>
      <c:valAx>
        <c:axId val="38291712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sz="2000" dirty="0"/>
                  <a:t>Cost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40130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5"/>
    </mc:Choice>
    <mc:Fallback>
      <c:style val="45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800" dirty="0"/>
              <a:t>Passenger v/s Seat Cost Sensitivity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'Passenger vs Seat Cost Before'!$P$5:$P$14</c:f>
              <c:numCache>
                <c:formatCode>General</c:formatCode>
                <c:ptCount val="10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  <c:pt idx="5">
                  <c:v>0.5</c:v>
                </c:pt>
                <c:pt idx="6">
                  <c:v>0.25</c:v>
                </c:pt>
                <c:pt idx="7">
                  <c:v>0.04</c:v>
                </c:pt>
                <c:pt idx="8">
                  <c:v>0.01</c:v>
                </c:pt>
                <c:pt idx="9">
                  <c:v>5.0000000000000001E-3</c:v>
                </c:pt>
              </c:numCache>
            </c:numRef>
          </c:cat>
          <c:val>
            <c:numRef>
              <c:f>'Passenger vs Seat Cost Before'!$Q$5:$Q$14</c:f>
              <c:numCache>
                <c:formatCode>General</c:formatCode>
                <c:ptCount val="10"/>
                <c:pt idx="0">
                  <c:v>84.38</c:v>
                </c:pt>
                <c:pt idx="1">
                  <c:v>79.179999999999993</c:v>
                </c:pt>
                <c:pt idx="2">
                  <c:v>74.489999999999995</c:v>
                </c:pt>
                <c:pt idx="3">
                  <c:v>69.510000000000005</c:v>
                </c:pt>
                <c:pt idx="4">
                  <c:v>64.55</c:v>
                </c:pt>
                <c:pt idx="5">
                  <c:v>62.22</c:v>
                </c:pt>
                <c:pt idx="6">
                  <c:v>61.94</c:v>
                </c:pt>
                <c:pt idx="7">
                  <c:v>59.64</c:v>
                </c:pt>
                <c:pt idx="8">
                  <c:v>59.72</c:v>
                </c:pt>
                <c:pt idx="9">
                  <c:v>59.63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132096"/>
        <c:axId val="38294016"/>
      </c:barChart>
      <c:catAx>
        <c:axId val="401320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800" dirty="0" err="1"/>
                  <a:t>Passenger:Seat</a:t>
                </a:r>
                <a:endParaRPr lang="en-US" sz="1800" dirty="0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38294016"/>
        <c:crosses val="autoZero"/>
        <c:auto val="1"/>
        <c:lblAlgn val="ctr"/>
        <c:lblOffset val="100"/>
        <c:noMultiLvlLbl val="0"/>
      </c:catAx>
      <c:valAx>
        <c:axId val="3829401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sz="1800" dirty="0"/>
                  <a:t>Cost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40132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4"/>
    </mc:Choice>
    <mc:Fallback>
      <c:style val="44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Train Capacity v/s Cost Sensitivity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'Train Capacity After'!$N$17:$N$24</c:f>
              <c:numCache>
                <c:formatCode>General</c:formatCode>
                <c:ptCount val="8"/>
                <c:pt idx="0">
                  <c:v>640</c:v>
                </c:pt>
                <c:pt idx="1">
                  <c:v>720</c:v>
                </c:pt>
                <c:pt idx="2">
                  <c:v>800</c:v>
                </c:pt>
                <c:pt idx="3">
                  <c:v>880</c:v>
                </c:pt>
                <c:pt idx="4">
                  <c:v>960</c:v>
                </c:pt>
                <c:pt idx="5">
                  <c:v>1040</c:v>
                </c:pt>
                <c:pt idx="6">
                  <c:v>1120</c:v>
                </c:pt>
                <c:pt idx="7">
                  <c:v>1200</c:v>
                </c:pt>
              </c:numCache>
            </c:numRef>
          </c:cat>
          <c:val>
            <c:numRef>
              <c:f>'Train Capacity After'!$O$17:$O$24</c:f>
              <c:numCache>
                <c:formatCode>General</c:formatCode>
                <c:ptCount val="8"/>
                <c:pt idx="0">
                  <c:v>28.61</c:v>
                </c:pt>
                <c:pt idx="1">
                  <c:v>21.84</c:v>
                </c:pt>
                <c:pt idx="2">
                  <c:v>15.61</c:v>
                </c:pt>
                <c:pt idx="3">
                  <c:v>9.9600000000000026</c:v>
                </c:pt>
                <c:pt idx="4">
                  <c:v>7.26</c:v>
                </c:pt>
                <c:pt idx="5">
                  <c:v>11.28</c:v>
                </c:pt>
                <c:pt idx="6">
                  <c:v>19.079999999999991</c:v>
                </c:pt>
                <c:pt idx="7">
                  <c:v>28.11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531200"/>
        <c:axId val="44857536"/>
      </c:barChart>
      <c:catAx>
        <c:axId val="445312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Train Capacity</a:t>
                </a:r>
              </a:p>
            </c:rich>
          </c:tx>
          <c:layout>
            <c:manualLayout>
              <c:xMode val="edge"/>
              <c:yMode val="edge"/>
              <c:x val="0.43782064741907301"/>
              <c:y val="0.94743167695498798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44857536"/>
        <c:crosses val="autoZero"/>
        <c:auto val="1"/>
        <c:lblAlgn val="ctr"/>
        <c:lblOffset val="100"/>
        <c:noMultiLvlLbl val="0"/>
      </c:catAx>
      <c:valAx>
        <c:axId val="4485753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Cost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4453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Passenger v/s Seat Cost Sensitivity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'Passenger vs Seat Cost After'!$T$2:$T$12</c:f>
              <c:strCache>
                <c:ptCount val="1"/>
                <c:pt idx="0">
                  <c:v>107.1 90.05 68.74 46.59 24.09 7.26 13.73 8.27 3.72 3 2.93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'Passenger vs Seat Cost After'!$S$2:$S$12</c:f>
              <c:numCache>
                <c:formatCode>General</c:formatCode>
                <c:ptCount val="11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  <c:pt idx="5">
                  <c:v>0.2</c:v>
                </c:pt>
                <c:pt idx="6">
                  <c:v>0.5</c:v>
                </c:pt>
                <c:pt idx="7">
                  <c:v>0.25</c:v>
                </c:pt>
                <c:pt idx="8">
                  <c:v>0.04</c:v>
                </c:pt>
                <c:pt idx="9">
                  <c:v>0.01</c:v>
                </c:pt>
                <c:pt idx="10">
                  <c:v>5.0000000000000001E-3</c:v>
                </c:pt>
              </c:numCache>
            </c:numRef>
          </c:cat>
          <c:val>
            <c:numRef>
              <c:f>'Passenger vs Seat Cost After'!$T$2:$T$12</c:f>
              <c:numCache>
                <c:formatCode>General</c:formatCode>
                <c:ptCount val="11"/>
                <c:pt idx="0">
                  <c:v>107.1</c:v>
                </c:pt>
                <c:pt idx="1">
                  <c:v>90.05</c:v>
                </c:pt>
                <c:pt idx="2">
                  <c:v>68.739999999999995</c:v>
                </c:pt>
                <c:pt idx="3">
                  <c:v>46.59</c:v>
                </c:pt>
                <c:pt idx="4">
                  <c:v>24.09</c:v>
                </c:pt>
                <c:pt idx="5">
                  <c:v>7.26</c:v>
                </c:pt>
                <c:pt idx="6">
                  <c:v>13.73</c:v>
                </c:pt>
                <c:pt idx="7">
                  <c:v>8.27</c:v>
                </c:pt>
                <c:pt idx="8">
                  <c:v>3.72</c:v>
                </c:pt>
                <c:pt idx="9">
                  <c:v>3</c:v>
                </c:pt>
                <c:pt idx="10">
                  <c:v>2.93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565504"/>
        <c:axId val="37921344"/>
      </c:barChart>
      <c:catAx>
        <c:axId val="445655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Passenger: Seat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37921344"/>
        <c:crosses val="autoZero"/>
        <c:auto val="1"/>
        <c:lblAlgn val="ctr"/>
        <c:lblOffset val="100"/>
        <c:noMultiLvlLbl val="0"/>
      </c:catAx>
      <c:valAx>
        <c:axId val="3792134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Cost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44565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939D6-5B0A-46C2-A55D-99DE5410D91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F6D2FA-416F-47EA-BA4E-EB62848B073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C30AA9-8585-42EF-92D3-C3822E1DB1C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826D75D-8B53-43B4-A634-97DA46DBB27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9726D-4207-4DED-B288-E52449DE650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06880-AAE8-45A2-B53E-C04CB5216E4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170049-19D5-4597-8468-D4AD77A4C1C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BE85D-5211-4CBE-BA09-CB6F35B5E62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18C0C-021A-4289-8557-7DC8180A7BC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FC0EF-CAA0-4EA4-8CF6-08F6527CCCC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118A7-9D3F-4296-899A-35E5E320CB7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0ECAD3-857C-41DE-81C8-A60F1928A68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55ACC5B7-1ABE-43B5-998F-B2C62A1EF3ED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6019800" cy="1470025"/>
          </a:xfrm>
        </p:spPr>
        <p:txBody>
          <a:bodyPr/>
          <a:lstStyle/>
          <a:p>
            <a:r>
              <a:rPr lang="en-GB" dirty="0" smtClean="0"/>
              <a:t>TRAIN SCHEDULER</a:t>
            </a:r>
            <a:endParaRPr lang="en-GB" dirty="0"/>
          </a:p>
        </p:txBody>
      </p:sp>
      <p:pic>
        <p:nvPicPr>
          <p:cNvPr id="2052" name="Picture 4" descr="C:\Users\kharbanda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2466975" cy="1847850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flipH="1">
            <a:off x="2627784" y="2348880"/>
            <a:ext cx="1002082" cy="3933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91880" y="1628800"/>
            <a:ext cx="3240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This guy is responsible for  coming up with a train schedule…. We just tried to improve his </a:t>
            </a:r>
            <a:r>
              <a:rPr lang="en-US" sz="2400" b="1" dirty="0" smtClean="0"/>
              <a:t>EXPRESSION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1(only Source </a:t>
            </a:r>
            <a:r>
              <a:rPr lang="en-US" dirty="0" err="1" smtClean="0"/>
              <a:t>Stn.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5301208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Train capacity = 100 passengers</a:t>
            </a:r>
          </a:p>
          <a:p>
            <a:r>
              <a:rPr lang="en-US" b="1" dirty="0" smtClean="0"/>
              <a:t>Cost of waiting passenger = $5</a:t>
            </a:r>
          </a:p>
          <a:p>
            <a:r>
              <a:rPr lang="en-US" b="1" dirty="0" smtClean="0"/>
              <a:t>Cost of empty seat = $10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546353"/>
            <a:ext cx="3312368" cy="1195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72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2 (Source and Destination)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9580"/>
            <a:ext cx="9144000" cy="4461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582" y="5661248"/>
            <a:ext cx="3185914" cy="1054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2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Bottleneck</a:t>
            </a:r>
            <a:endParaRPr lang="en-GB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3 (Bottleneck)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229200"/>
            <a:ext cx="441803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09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</a:t>
            </a:r>
            <a:r>
              <a:rPr lang="en-US" dirty="0"/>
              <a:t> </a:t>
            </a:r>
            <a:r>
              <a:rPr lang="en-US" dirty="0" smtClean="0"/>
              <a:t>Stage 3 (Bottleneck)    </a:t>
            </a:r>
            <a:r>
              <a:rPr lang="en-US" dirty="0"/>
              <a:t>contd.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9675"/>
            <a:ext cx="9144000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229200"/>
            <a:ext cx="441803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98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 Cells</a:t>
            </a:r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7632848" cy="5179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85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2343330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3267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6235066"/>
              </p:ext>
            </p:extLst>
          </p:nvPr>
        </p:nvGraphicFramePr>
        <p:xfrm>
          <a:off x="0" y="0"/>
          <a:ext cx="9144000" cy="6957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699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95" y="53752"/>
            <a:ext cx="8229600" cy="1143000"/>
          </a:xfrm>
        </p:spPr>
        <p:txBody>
          <a:bodyPr/>
          <a:lstStyle/>
          <a:p>
            <a:r>
              <a:rPr lang="en-GB" dirty="0" smtClean="0"/>
              <a:t>Optimization</a:t>
            </a:r>
            <a:endParaRPr lang="en-GB" dirty="0"/>
          </a:p>
        </p:txBody>
      </p:sp>
      <p:sp>
        <p:nvSpPr>
          <p:cNvPr id="4" name="Rounded Rectangle 3"/>
          <p:cNvSpPr/>
          <p:nvPr/>
        </p:nvSpPr>
        <p:spPr>
          <a:xfrm>
            <a:off x="70808" y="1055612"/>
            <a:ext cx="1436915" cy="9989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/>
              <a:t>Estimate</a:t>
            </a:r>
            <a:r>
              <a:rPr lang="en-US" sz="1400" b="1" baseline="0" dirty="0"/>
              <a:t> mean passengers in each time slot</a:t>
            </a:r>
            <a:endParaRPr lang="en-US" sz="1400" b="1" dirty="0"/>
          </a:p>
        </p:txBody>
      </p:sp>
      <p:sp>
        <p:nvSpPr>
          <p:cNvPr id="5" name="Rounded Rectangle 4"/>
          <p:cNvSpPr/>
          <p:nvPr/>
        </p:nvSpPr>
        <p:spPr>
          <a:xfrm>
            <a:off x="2411760" y="1012346"/>
            <a:ext cx="2535011" cy="10260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/>
              <a:t>Fix initial assumptions</a:t>
            </a:r>
            <a:r>
              <a:rPr lang="en-US" sz="1400" b="1" baseline="0" dirty="0"/>
              <a:t> i.e. Car capacity, No. of cars in train, passenger waiting cost and empty seat cost</a:t>
            </a:r>
            <a:endParaRPr lang="en-US" sz="1400" b="1" dirty="0"/>
          </a:p>
        </p:txBody>
      </p:sp>
      <p:sp>
        <p:nvSpPr>
          <p:cNvPr id="6" name="Rounded Rectangle 5"/>
          <p:cNvSpPr/>
          <p:nvPr/>
        </p:nvSpPr>
        <p:spPr>
          <a:xfrm>
            <a:off x="6228184" y="908720"/>
            <a:ext cx="2736304" cy="16561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b="1" dirty="0" smtClean="0"/>
          </a:p>
          <a:p>
            <a:pPr algn="ctr"/>
            <a:r>
              <a:rPr lang="en-US" sz="1400" b="1" dirty="0" smtClean="0"/>
              <a:t>Run </a:t>
            </a:r>
            <a:r>
              <a:rPr lang="en-US" sz="1400" b="1" dirty="0"/>
              <a:t>SOLVER to find the optimal number of trains in each slot which minimizes cost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228184" y="3429000"/>
            <a:ext cx="2703082" cy="98631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/>
              <a:t>Run CRYSTAL</a:t>
            </a:r>
            <a:r>
              <a:rPr lang="en-US" sz="1400" b="1" baseline="0" dirty="0"/>
              <a:t> BALL to find minimum cost if passenger distribution is varied using POISSON DISTRIBUTION</a:t>
            </a:r>
            <a:endParaRPr lang="en-US" sz="1400" b="1" dirty="0"/>
          </a:p>
        </p:txBody>
      </p:sp>
      <p:sp>
        <p:nvSpPr>
          <p:cNvPr id="8" name="Flowchart: Decision 7"/>
          <p:cNvSpPr/>
          <p:nvPr/>
        </p:nvSpPr>
        <p:spPr>
          <a:xfrm>
            <a:off x="2810278" y="4119118"/>
            <a:ext cx="3275564" cy="2370222"/>
          </a:xfrm>
          <a:prstGeom prst="flowChartDecisi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/>
              <a:t>Does the minimum</a:t>
            </a:r>
            <a:r>
              <a:rPr lang="en-US" sz="1400" b="1" baseline="0" dirty="0"/>
              <a:t> cost correspond to initial assumptions of car capacity and passenger </a:t>
            </a:r>
            <a:r>
              <a:rPr lang="en-US" sz="1400" b="1" dirty="0" err="1"/>
              <a:t>V</a:t>
            </a:r>
            <a:r>
              <a:rPr lang="en-US" sz="1400" b="1" baseline="0" dirty="0" err="1" smtClean="0"/>
              <a:t>s</a:t>
            </a:r>
            <a:r>
              <a:rPr lang="en-US" sz="1400" b="1" baseline="0" dirty="0" smtClean="0"/>
              <a:t> </a:t>
            </a:r>
            <a:r>
              <a:rPr lang="en-US" sz="1400" b="1" baseline="0" dirty="0"/>
              <a:t>seat cost?</a:t>
            </a:r>
            <a:endParaRPr lang="en-US" sz="14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70808" y="3284985"/>
            <a:ext cx="2947310" cy="112358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/>
              <a:t>Change the car capacity</a:t>
            </a:r>
            <a:r>
              <a:rPr lang="en-US" sz="1400" b="1" baseline="0" dirty="0"/>
              <a:t> and passenger </a:t>
            </a:r>
            <a:r>
              <a:rPr lang="en-US" sz="1400" b="1" baseline="0" dirty="0" err="1" smtClean="0"/>
              <a:t>Vs</a:t>
            </a:r>
            <a:r>
              <a:rPr lang="en-US" sz="1400" b="1" baseline="0" dirty="0" smtClean="0"/>
              <a:t> </a:t>
            </a:r>
            <a:r>
              <a:rPr lang="en-US" sz="1400" b="1" baseline="0" dirty="0"/>
              <a:t>seat cost to values suggested by CRYSTAL BALL</a:t>
            </a:r>
            <a:endParaRPr lang="en-US" sz="14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6588224" y="6093296"/>
            <a:ext cx="2232248" cy="64807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/>
              <a:t>Freeze</a:t>
            </a:r>
            <a:r>
              <a:rPr lang="en-US" sz="1400" b="1" baseline="0" dirty="0"/>
              <a:t> car capacity and passenger </a:t>
            </a:r>
            <a:r>
              <a:rPr lang="en-US" sz="1400" b="1" dirty="0" err="1"/>
              <a:t>V</a:t>
            </a:r>
            <a:r>
              <a:rPr lang="en-US" sz="1400" b="1" baseline="0" dirty="0" err="1" smtClean="0"/>
              <a:t>s</a:t>
            </a:r>
            <a:r>
              <a:rPr lang="en-US" sz="1400" b="1" baseline="0" dirty="0" smtClean="0"/>
              <a:t> </a:t>
            </a:r>
            <a:r>
              <a:rPr lang="en-US" sz="1400" b="1" baseline="0" dirty="0"/>
              <a:t>seat cost</a:t>
            </a:r>
            <a:endParaRPr lang="en-US" sz="1400" b="1" dirty="0"/>
          </a:p>
        </p:txBody>
      </p:sp>
      <p:sp>
        <p:nvSpPr>
          <p:cNvPr id="3" name="Right Arrow 2"/>
          <p:cNvSpPr/>
          <p:nvPr/>
        </p:nvSpPr>
        <p:spPr>
          <a:xfrm>
            <a:off x="1538728" y="1303058"/>
            <a:ext cx="925182" cy="50405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4946771" y="1288168"/>
            <a:ext cx="1281413" cy="50405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7453618" y="2564904"/>
            <a:ext cx="502758" cy="864096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Bent Arrow 19"/>
          <p:cNvSpPr/>
          <p:nvPr/>
        </p:nvSpPr>
        <p:spPr>
          <a:xfrm rot="10800000">
            <a:off x="6228182" y="4419304"/>
            <a:ext cx="1609466" cy="12459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29885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Bent Arrow 22"/>
          <p:cNvSpPr/>
          <p:nvPr/>
        </p:nvSpPr>
        <p:spPr>
          <a:xfrm rot="16200000">
            <a:off x="1397369" y="4104323"/>
            <a:ext cx="1108661" cy="171715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29885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688" y="4857606"/>
            <a:ext cx="878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NO</a:t>
            </a:r>
            <a:endParaRPr lang="en-US" b="1" dirty="0"/>
          </a:p>
        </p:txBody>
      </p:sp>
      <p:sp>
        <p:nvSpPr>
          <p:cNvPr id="26" name="Right Arrow 25"/>
          <p:cNvSpPr/>
          <p:nvPr/>
        </p:nvSpPr>
        <p:spPr>
          <a:xfrm>
            <a:off x="4448060" y="6237312"/>
            <a:ext cx="2140164" cy="504056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5349354" y="5908630"/>
            <a:ext cx="878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YES</a:t>
            </a:r>
            <a:endParaRPr lang="en-US" b="1" dirty="0"/>
          </a:p>
        </p:txBody>
      </p:sp>
      <p:sp>
        <p:nvSpPr>
          <p:cNvPr id="28" name="Bent Arrow 27"/>
          <p:cNvSpPr/>
          <p:nvPr/>
        </p:nvSpPr>
        <p:spPr>
          <a:xfrm>
            <a:off x="1259632" y="2038393"/>
            <a:ext cx="4968549" cy="1246591"/>
          </a:xfrm>
          <a:prstGeom prst="ben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51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 3 (revised)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40768"/>
            <a:ext cx="9143999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61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apt.sge.bne13.201107100447.photo02.photo.default-512x3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51986" cy="6893588"/>
          </a:xfrm>
          <a:prstGeom prst="rect">
            <a:avLst/>
          </a:prstGeom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-6737"/>
            <a:ext cx="8229600" cy="987465"/>
          </a:xfrm>
        </p:spPr>
        <p:txBody>
          <a:bodyPr/>
          <a:lstStyle/>
          <a:p>
            <a:r>
              <a:rPr lang="en-GB" dirty="0" smtClean="0">
                <a:solidFill>
                  <a:srgbClr val="FFFFFF"/>
                </a:solidFill>
              </a:rPr>
              <a:t>Real World Problem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4077072"/>
            <a:ext cx="8229600" cy="2625155"/>
          </a:xfrm>
        </p:spPr>
        <p:txBody>
          <a:bodyPr/>
          <a:lstStyle/>
          <a:p>
            <a:r>
              <a:rPr lang="en-GB" dirty="0" smtClean="0">
                <a:solidFill>
                  <a:srgbClr val="FFFFFF"/>
                </a:solidFill>
              </a:rPr>
              <a:t>Create an optimal train schedule to maximize passenger satisfaction by serving as many passengers as possible in minimum time with a set of given constraints.</a:t>
            </a:r>
          </a:p>
          <a:p>
            <a:r>
              <a:rPr lang="en-GB" dirty="0" smtClean="0">
                <a:solidFill>
                  <a:srgbClr val="FFFFFF"/>
                </a:solidFill>
              </a:rPr>
              <a:t>Minimize operating cost.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42895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Stage 3 (revised)   contd.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42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Improving the Model </a:t>
            </a:r>
            <a:endParaRPr lang="en-GB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Your subtitle goes here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6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4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2074753"/>
              </p:ext>
            </p:extLst>
          </p:nvPr>
        </p:nvGraphicFramePr>
        <p:xfrm>
          <a:off x="0" y="-171400"/>
          <a:ext cx="9144000" cy="7416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900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7120823"/>
              </p:ext>
            </p:extLst>
          </p:nvPr>
        </p:nvGraphicFramePr>
        <p:xfrm>
          <a:off x="0" y="0"/>
          <a:ext cx="9144000" cy="7173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081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PATH (Port Authority Trans-Hudson), Subway, Amtrak, Light rail etc.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 smtClean="0"/>
              <a:t>Bus Transportation system</a:t>
            </a:r>
          </a:p>
          <a:p>
            <a:endParaRPr lang="en-US" b="1" dirty="0" smtClean="0"/>
          </a:p>
          <a:p>
            <a:r>
              <a:rPr lang="en-US" b="1" dirty="0" smtClean="0"/>
              <a:t>Airline Scheduling</a:t>
            </a:r>
          </a:p>
          <a:p>
            <a:endParaRPr lang="en-US" b="1" dirty="0" smtClean="0"/>
          </a:p>
          <a:p>
            <a:r>
              <a:rPr lang="en-US" b="1" dirty="0" smtClean="0"/>
              <a:t>Cruise Ship Scheduling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7246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274638"/>
            <a:ext cx="6934200" cy="1143000"/>
          </a:xfrm>
        </p:spPr>
        <p:txBody>
          <a:bodyPr/>
          <a:lstStyle/>
          <a:p>
            <a:r>
              <a:rPr lang="en-GB" dirty="0" smtClean="0"/>
              <a:t>Any (Easy) Questions ?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0" y="1600200"/>
            <a:ext cx="6934200" cy="4525963"/>
          </a:xfrm>
        </p:spPr>
        <p:txBody>
          <a:bodyPr/>
          <a:lstStyle/>
          <a:p>
            <a:pPr algn="ctr">
              <a:buNone/>
            </a:pPr>
            <a:r>
              <a:rPr lang="en-GB" dirty="0" smtClean="0"/>
              <a:t>NO ???</a:t>
            </a:r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 smtClean="0"/>
          </a:p>
          <a:p>
            <a:pPr algn="ctr">
              <a:buNone/>
            </a:pPr>
            <a:r>
              <a:rPr lang="en-GB" dirty="0" smtClean="0"/>
              <a:t>THANKS ! 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5508104" y="5120024"/>
            <a:ext cx="34563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Aditya</a:t>
            </a:r>
            <a:r>
              <a:rPr lang="en-US" sz="2000" dirty="0" smtClean="0"/>
              <a:t> </a:t>
            </a:r>
            <a:r>
              <a:rPr lang="en-US" sz="2000" dirty="0" err="1" smtClean="0"/>
              <a:t>Kharbanda</a:t>
            </a:r>
            <a:endParaRPr lang="en-US" sz="2000" dirty="0" smtClean="0"/>
          </a:p>
          <a:p>
            <a:r>
              <a:rPr lang="en-US" sz="2000" dirty="0" err="1" smtClean="0"/>
              <a:t>Gaurav</a:t>
            </a:r>
            <a:r>
              <a:rPr lang="en-US" sz="2000" dirty="0" smtClean="0"/>
              <a:t> </a:t>
            </a:r>
            <a:r>
              <a:rPr lang="en-US" sz="2000" dirty="0" err="1" smtClean="0"/>
              <a:t>Dhawan</a:t>
            </a:r>
            <a:endParaRPr lang="en-US" sz="2000" dirty="0" smtClean="0"/>
          </a:p>
          <a:p>
            <a:r>
              <a:rPr lang="en-US" sz="2000" dirty="0" smtClean="0"/>
              <a:t>Lakshmi Raveendran</a:t>
            </a:r>
          </a:p>
          <a:p>
            <a:r>
              <a:rPr lang="en-US" sz="2000" dirty="0" err="1" smtClean="0"/>
              <a:t>Saket</a:t>
            </a:r>
            <a:r>
              <a:rPr lang="en-US" sz="2000" dirty="0" smtClean="0"/>
              <a:t> </a:t>
            </a:r>
            <a:r>
              <a:rPr lang="en-US" sz="2000" dirty="0" err="1" smtClean="0"/>
              <a:t>Gur</a:t>
            </a:r>
            <a:endParaRPr lang="en-US" sz="2000" dirty="0" smtClean="0"/>
          </a:p>
          <a:p>
            <a:r>
              <a:rPr lang="en-US" sz="2000" dirty="0" err="1" smtClean="0"/>
              <a:t>Saurabh</a:t>
            </a:r>
            <a:r>
              <a:rPr lang="en-US" sz="2000" dirty="0" smtClean="0"/>
              <a:t> </a:t>
            </a:r>
            <a:r>
              <a:rPr lang="en-US" sz="2000" dirty="0" err="1" smtClean="0"/>
              <a:t>Ved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go about it…</a:t>
            </a:r>
            <a:endParaRPr lang="en-US" dirty="0"/>
          </a:p>
        </p:txBody>
      </p:sp>
      <p:pic>
        <p:nvPicPr>
          <p:cNvPr id="1026" name="Picture 2" descr="http://static.guim.co.uk/sys-images/Guardian/Pix/pictures/2011/4/8/1302280940280/A-passenger-waiting-for-a-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438150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3-media4.ak.yelpcdn.com/bphoto/x_ozrO_gUVvnzRaV11lWJw/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1" y="1412776"/>
            <a:ext cx="476250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data:image/jpeg;base64,/9j/4AAQSkZJRgABAQAAAQABAAD/2wCEAAkGBhQSEBUPEBQWFRQVFRYUFxgXFBcUFhQUFBUVFBUVFhYXHCYeGBkkGRUUHy8gIycpLSwsFR4xNTAqNSYrLSkBCQoKDgwOGg8PGi8gHyQsLCk1LC8qLSwqNS0tLCosLCwpLC4sKS4sLiwsKS8sKSwqKSkqLC8pLCwvLCopLCksKf/AABEIAMgA/AMBIgACEQEDEQH/xAAcAAEAAQUBAQAAAAAAAAAAAAAAAQIDBAUHBgj/xABIEAABAwEFBQUEBgUKBwEAAAABAAIRAwQSITFBBQYTUWEiMnGBkQehscEUI0JSctFigqKy4SQlM0Nzg5Kz8PEWRFNjk6PCFf/EABsBAQACAwEBAAAAAAAAAAAAAAAFBgECBAMH/8QANhEAAgEDAQUDCgYDAQAAAAAAAAECAwQRIQUSMUFRE3GRBiIyYYGhscHR8BQjM0Jy4WKSwoL/2gAMAwEAAhEDEQA/AO3qZRQQgJRQCpQBERAERJQBFQ+u0ZuA8SApa8ESDI5jELGUZwypERZMBERAEREAREQBESUAREQBERAEREAREQBEUSgBKQpARAEREAIUSpRAEUKH1AAXEgAYknAADmgKlod+mE7OtMYEUy7DDukO+Swtpb6CSygMPvnX8I+Z9Fq37W4mFQl08zKg7na9GOYQ874eJL2tjWhONWSxhp456HLKO2KjczeH6Qn35rdbI3rc14DXuokmLwcbg6uA08it3b906VSS1uercD5jI+i0tt9n9djTVbFwYzUc2lPgXkAn0UXTcKr81NP1f0Xj8VaVluz0z1+8eJ7ax7+mnhWtVmqDoHl3rTbHuXudn2wVqTKze7UY148HAEfFfNq6puv7Q6VKz0aFZzOxTYzC+0i6AIN4QT4EKWtbrs9Ksm14kBtbY27BTt45edcLl3JHRkWs2bvJZ68cKo0k6TB8ufktmpeFSNRZi8oqU6cqb3ZrD9YREW5oEREBYt7iKTy0wQx0Hkbpgrhlm9oFqyqVqh6h5B8xqu62lsscP0T8CvmQKM2h+3XqW3ycpU6kau/FPG7y7zoFg2xarQCaNSvUjO66oS2cpAyWV9Gt5+zavM1PmVzuzVXNJLXFpIjAkSOWCuOtDjm5x8XEqG7PrJ+JYXZ5fmbqX8f7R0ShY9oMdfaK7TzLj7w4wfNei2dvHbG4Wii145ipTpu9C6D7lxUlRd6L2pSdJ+bKXj/R5VtkqssT3f8AV58d4+kbBtBtVpc3QwRLSWmAYJaSMiDnqspeH9kLYsDutd/7lML3CsNKTnBSZQbygqFedJcngISolAF6nIIUoiAIiIAiIgCIiALw29u3r7zZ6Z7DTD4PecNPAfHwXp949p/R7JWrjNjCW/iPZZ+0QuH2TaxBxOPPn1UNtapPs+zhz49xY9ibPdferv8Abou/+vmeieVVY6DqjiAQ1rRec9xhrGjNzjoFjUbc1wnX49Fqtt7YL2/RqRhgMvj+seOurW5Ac5PKKzRo788NFkjSnJ7i09fQ2e0t9hSmnYRlga72y9x502HBg6kE+C8na7Y+q6/Ve57jq9xcfUqyhKmFot2Oi6EpRtqdHWK16vj4/aCIpA5efMeIWD3bS4lVKs5pvNJB5gwum7g+0Mue2yWsyXdmnUP3tGO8dDzw8OXqQV6Uqjpy3kcd7ZUrum4VF3Pmj6aRaHcjbv0uxU6rjLx9XU/GzAnzF136y3ysUZKSTR8urUpUakqcuKeAiItjyKagwPgV8wkYr6fK+Yqw7Th1PxUbf/t9vyLd5NP9X/z/ANFVJVFU0VUVEviW+BCIqmsn/WSHqdl9kzf5vnnWqH90fJezXkvZdT/m5nV9U/tkfJeuViofpx7j5btN5u6v8n8QAiIvYjwiIgCIiAIiIAiIgPJe1F5GzakavpA+HEB+QXFA5d19oVjNTZtoaM2tFQf3bmvPuBXBgVDX6/MT9R9A8mZr8LKP+T+CM+haC1heDrdHiQcfLD1WCpvYKFHKOCxYw2y5enPPn+f5rSbTtJL7n2R7+vULZ2l0MJ6LSl2c4jP+I5LsoRTeWRl/OSioxN604DwV6tsW0Cj9LFNzqEkX243C3B16MW+JwVpjeyCMRA8sNV2T2SOnZ5HKtUHqGH5pbU1Oe6zTal27a3VWKzqvmcWste82ZmDBPz9IW02dsKvaP6CjUqdWtN3zceyPVd0p7o2NtQ1hZqIe4yTw2584yB6gLbBsCBkutWCzqyCl5TNQShDXq39/E8d7Nd3LRZKdVtpDWh7mua0PvEEAh0xgJF3InJezUIpCEFCKiisXNxK5qurPi+hKKEW5zkr5ktrYqvHJ7x+0V9NL5o2s2LRWHKrUH7blHX3CJbPJp61V3fMt0clWVRZwrxAHU+4ePNRD4lvgylrNTl7z4fmoc+eg5KHGcSoWT3x1O4+zFv8ANlL8VU/+169UvM+zhsbMoeDz61Xr0qsVH9OPcj5VtB5uqv8AKXxZKKJUyvU4giSiAIiICEREAREQFNWkHNLXCQQQRzBEEei+d95dhuslpfZ3TDTLD96me470wPUFfRS89vjufTt1KD2arJ4b4ynNrubT7s/HluaPax04omtj7R/B1XvejLj8mcGbkiy9p7Jq2Wq6hXaWu9xGjmnVp5rFhQbTTwz6JTqxqR3ovKKXskEHVamvZyJBW4HT4hSIyc0OHI/IjELaE3A0rUlVWhbszoa2OQXW/ZFtKn9HqUC4CpxS4NJxILGCWg54grlD7v2QQORMx5rM2c9oxNS4Zw7Lj5yMlmnXdKW+lk5NoWn4q27N6cPXwPoxFzHdz2iPpxTrvbWZleBio3/FF/zx6roeztq0q7b9F4cNYzHRwzCmaF1Trei9enM+e3dhWtX56068vvvMtERdRwhERAF83bdp/wArtA5V6vgPrHL6RJXzlvSf5baRoLRW/wAxy4L70UWjycfn1F6kYlB8AhvrqfyCFUWbI+KuFQ0uJcaRSiKQsHSd39n7Y2bZ/wABPq9xXoVotxmxs6zf2TT6yVvVZaXoLuR8nvHm4qP/ACl8WERF6HKEREAREQBERAEREAREWQeb3z2dRtFPgVWguza77VMnVp68sjquMbX3Vq0HnjEmnMNqATxOTWjR/NumeS7HtB81Xk/eI9MFfrWVj6YY9oc0US+CJF5xi94jnouetQjU15knY7RqWrxxj0+hxWz2Cnq0eZLjhnJy8YGHNXqtlpDAkN5dr4Ar0O+27dOxua6kXXXOe0NON3hU2vAnMglxOPLVc6qV5Jc44nMlRM6bi91l0t7mNWCqwejNraLOWHmDkdCFahU7MrXjw5lrpjo4CQQrzQBExjOJyBEYZjEzqdFzuDzhElG4W7vMpFOROGvjhE/ELIsG06tB4qUXuY4ZEH3dR0OCtPaZbER25lpGENJPeM6aqYEOMAw28MwCJu5TIIPXULbcemDR14tNTWnd7jtu4294t1E34FanAeBkQcntHIwcNCPBekZVBkAgxgeh5FcK3M2k6z25hYQL7xQM4i7UddEjWHXD5Lrtip1b9UNe0EP7XZmSRmMcFNWtV1Ia8SgbYtI21w1T9F6r6G4ZVDu6QcYw5jRVLS7ML2te4uF1r33hdxJGJg6Khu1KhbxAZOdwUnRHK/zjVdREG9XzpvgI2hah/wB+r++Su7tr1KlRzGuuBoa6boLu00GMfNcR3zbG0LVMD650YDGYM3nAiZOWC4ryOYosWwKihVn3fM1Nlpm6T4aiYyy8VUQqrPqZI7OUM0fEd2M8cldqESdADGQJmATnoJAgKGlDXiW6lXecNczGUsbmTgAJynUD5q7c1wkuczmAWAlxAOeAEA81D3C446xnAGowwAn09UUMPU93cZi3FHfd0qd2wWZvKjT/AHQtstBuzWdUs9ENN1jKdMEfbcQ0Zg90e9b9WSHoo+XV3vVZP1v4hERbHiERFgBERAESVCyCUlQkoAsO3bYo0f6Wo1p5TLv8IxWWuR7domz26pZ34Bx4lI/eY+Td8Qbzf1Vw31xO3p78Fkkdn2kLqbjJ4ws95udv72NDy6iwuDtXdkTrgMeuiv7t70iqOHWgOAc3DAGm7TxBXneECIOIKxjs9zDepmYyjMfmq/T2rWclJv2ciWq7OoxjuxXt5m/9pzTwaLsyKkGMZ7Bu1G/ewbBC5XbNlB+NJzcdJy8PyK9xt/bj6tk+j1KbnOY9rxAxMBwIunXtZgheKO1Gd664nrgPVxJUq6saz34nXYp0rfs5dX4GVsrZvCZxHkEiYAyE9fNWH1w0CcMTjj05EdfVV07cajOQvZeSrpUmOltWYIiR9kyIK45z3Z5J6lD8gxHbRa1oGYF+CB9/MZ9kDTNZTXiMcZaWkcwXTM+HRa63bJqUXADtsceyRiDPzWfcgCc9eQWZzTSlFmttBPMXw0Zm7KM2ijiSeNSOAgkio2CcTOPKF3v6IRVL2OADovAicsMDOGC4fudYuLb7OzlUa8+FP6w/uru0qTsMuLb6lY8olGNWEVxx89PgY9OxlrnQ4XHkuc0t1IgwZyVoWR1MQ2tdYMrzWmOkkrMvKza6DajDTdkRHhyI6grvlnD3eJWklnUxrPXp03Oe+uxxcADi0d3wK4pv1aWnaFpg4OfoB2mlrcj/AAK93a7Kabyx2Y940PgV5feXY/HaXsH1jZj9Iat/L+KrE9qTnPcqR3dfeWvZttToycs5TWDzNhrXrxPPxwOkHwCvPqCScp5QRhlgRnGErD2ae8PD5rJcszm1Jljp0ot8CL+mMZjHEHE3p54n1R7gQQROHQR1AAgHrCpUFYU2dPYwfI7xu/w61CjVpOuubTY10dGDsvGvitzSpROJM44rmWx7e+gWPpn7LQRo4QMCuh7K2syuy+zP7TTm08j06qUsNoRuFuS0kvf3Hzm/spUZOcdYt+HeZyKFMqVIwlFCICUREBCKEQBFChATK83vvusLZR7OFanJYcp5sJ0mBHIgdV6IlUkrScFOLjI9qNWdGaqQeGjj+xbUXONnrubTqNkTUcGA3c5JycOX8Vn2vbtjo4X3V3cqQus/8js/ILeb/bnfSGG0UB9c0S4D+sA/+o9R4LlCqtaxVGbTLxZdlfx7TLXWK69/HHTGD0Fs31qkFlBrKDDh2BLyOtR2PpC8VaaN10HI5H5LawqalIOEEStqTVPgS6tqcY4isffN8WY2zx2SOvyWwstlLyQ0ZAk+AhWqFlDRmcdNf9uqz9l7U4NTiBjXQ1zQ103QXRiQMT4SlR5y0EpRp4jqy7UslSlQvu7LKhhgPefGbwPst0nValZm0NoVK7zUquLnZcgAMmtAwaByCzt293H2urcEtptg1H/dHIc3HQeeQSnBzlhcWaqpGhTc6rS5v75/P3G89nuxbUH/AE6i2kWQ+nFVz2l3dlzC1pgAiJ8Qvcv2lbR/ylJ34bUB++wK+210bOxlG82m0NhjSY7LYBPvEnmeqlu26JyrUz/eM/NWWjSVKCifPL26ldVpVWuPDu5GvqbxWtve2fUP4a1N3wWBat/alPGpYLU0fhkeoavRm0g5EHwIPwWBbqsNJJgDXIAdSvY5FjoeK2h7SKFerTYab6TiS0veWgNByBHKdcIn0y3UGjvVqDZ516Z9wJK8hvnvYwk0qP1jzhMXmj8IPePu8V56wbScDwawLXgAguEFwI1nX4+SgdoWEaku1Xt+pPbNrLKoyeM8Poeo2/s+k15rUa1N5d32MLiQ77wJaBjrjnjqtOqxVB73r+fNUuwXAo4WC40VuR3W8kQkKLyF6zqesp4PRO3xcBDLPRECMeI84frD4LpW51iqtpca0BjajxgxjAy4zMB2pcczJwy5rj+7W0abbWHPbfFJt8jQPkBk4aYnyC6Vs/f8VX8OjRdUfyDx6kkQPNSdhZQh+a1ry+pTNr3EP0KK738tff4dT3IcqgVr7DVrOxqsZT6B5e7zIAaPIlZwUyVrBWpVKlDBKmVCICFClQUBCglSqShkglUkqSqHFAQ5y5zvzuWbzrVZmzMuqMAxnMvaNQcyOcnUx0CpUha61W6Ml41qMasd2R22d1UtanaU/DqcRA0VyAOp9w/Ney3hsNKq4vuXXnNzeyXfijA+YXjrdZHU8WmR1GPuUNUsqkNVqXGhtmlWaT81v74ls4qlxVFCqXHFZNjd9cyOfyK5IQ3pqLJOrX3abmuSb8DZ7G3ddVIdVPDZ+27wBy8T6FdG2W1lJgpUmhrRoOepJ1J5lee2bScV6Ox2YqxULeFJeavaUK8vaty/PenTkZlnYA91T7TgATrdGTRyEknxJKyH0Gu7zQ78QDvilKlCyWtXQRxrKm71ndnQp+TA0+rYWFbdyrPUaWFrw05htWoB6Xl6EkAEnADEnKB4rXNbWqPvNc6lSE5gF9Q6ENcPq2DrieQCGU2ailuXQpNihSazmQJcfFxlx8yvIb8bhTQfaGlrXUWueCTEgCS2fh18V0e103023jWcdA3hMc5ztGtAiT/uYAJWLQ2G+tdqW0tcW4tpADhtM4OfpUfEfojSc1ho2UmjiFnoVm2enXr03MbUkMc4QHwAZAzEgyJzgxIUi1gDHEf6x6Lu23t3qdrs77PUycMHDNjx3XjqD6iRquf+zzZZoPtdkr0G1KzXBlRsi86jAILGv7L6ZkOzBN5vLCNqWKc9NEWKhtpqjiazJe80Nk3UtVVrX0qJLHAOa5z2NBByOLls6Xs0tjxi6jTPMuc8jya2Peuh7B2bTok0qLi1h7QovBD6R1uB3auHliAcjBhbttJe0bKkuOpx1dtXMspYXs1Obbk7NOynVKNtZHGqAttLSXUnACGscYlmJce1q46YroD9i0KnafRpOJ1uNmPxAT71mOs4cC1wBBEEEAgjkQcCFg2bZJs+FnM0v+i44N/sXHFn4DLeV1dhDOWdTBrbJqWd5qUTVfRPepNqO4lP9KkCbtRvNjhPInurb2CvxGCpSrCow5EtGmBBu3YIOBBEjVZdN0icR0IgjxWFW2TFTj0HcKoe/wBm9Tq6fWMkdoaPBB0MjBZMZybBhOseR/MKtY1KpUGD2NPVjp/ZeAR6lZIKGpKIiGAoKlQgIKoKqKpKGSlxVl5V4hWnNQyYVday00CVvHUVbdZghsmeRtOzCVq7Ru6XaL35sgVP0ccljBupnIrfuXXa69RplwOgiQfPT4LYbF3Er8RlSsWsDSCWzecemGA9Sum8BSKK5vwlPf3yRe1rjsuyyumeZr7Ls8NEALNp01eFJXAxdRFtlDWK4Aqg1VBqGCm6qw1SAqoQwUcMTMYxE9OSm6q4SEBqLZt5rKps9Nj6tYNDixoAhpiC5xMAYjHqvPbwbOtQqM2q1lNj7O036bS576tGQXNc4dnsi+YE5lZmzKB//dtjjkLJZQP13On/ACvcvWwscTbODDsVop2iiysyHMeA5swYn4EZeSymU4w+c/FeRsDHbMrVKbwfoNR9+k8YizOf3qbxm1k5HKI1lewY4EBzSCCJBGIIOoKyYYhSAqgEhDUQphApQEKUUoYCIiAKFKhARCpKqKQhkt3UhVkKmFkFJCpLVXCQsGSyWKLivQohAWbim4rt1LqAt3FIYrkJCApDVMKqEhARClTCQhghTCmFMLIMWvYgXtqjB7ZAPNhxcx3NpgHoQD45MKqEWAUuYCCCJBEEHEEHMEahaiz7HfZ3fyUg0SZNF7iAwnWi6DdH6Bw5QtyphBksU7QT3mOb6OHq0n3wr6KUBEIpRDARECAIpRAQoVVxLqAphQq7iXEBQohXLijhoZLcKIV3hqOGgLcJCucJOEgLcJCucJOEgLcJCucJOGgKISFc4aXEBRCQq7iXEBSiquJdQEIphTdQwUqVN1TdQFKKq6l1AUoqrqXUBEJCm6l1ARKKS1RdKArREWAEREAREQBERAa7bNjq1Gt4FThuBMnGC2DhA1vBvlPNa87GtUmLSYumBjN+4IM8uJJj7sBEQFTtl2rhFnGBffvB15zeyMmkASRqYInASrTdhWlgIp1gJvYFz4BeaxLhgYi/Twy7J8yICHbv2gTw6xbOBPFqSQH2hw7wMf0tM/3cZGVVa9hWlwLRXMOFYOl7x/SF/DuhoEQDTEzhdOBmURAXG7KtN+8astv3rvEfiJqEYxhdDqYujB3Dk5lLPsi0MocHihxFyDedT7LBTBpgtEtBuv7Qxx8VKICipsa0m99eRN6Ie/O5VDDl2bpdSwGfDk4mFtLFZKjGOa6oSb5LSZcQ0kG6b2evhKIgLW3dmGvTDAGmHXocYHdcPuuGBIMEaLWVN2qpqGo6oypLaQLXMLA7hOvXDBIDMzF3M5cyIC0zdWoD3mHs0w6cTV4fB+rdLZaw8MjN0g4hP+EXz3x3DMO7zroAp4sJFMQ3AlwN3u4lQiAyLBu9UZVpPdwyKd43gSKkvNU3B2I4bRUgNF2YB0AXo0RAEREAREQBERAERE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data:image/jpeg;base64,/9j/4AAQSkZJRgABAQAAAQABAAD/2wCEAAkGBhQSEBUPEBQWFRQVFRYUFxgXFBcUFhQUFBUVFBUVFhYXHCYeGBkkGRUUHy8gIycpLSwsFR4xNTAqNSYrLSkBCQoKDgwOGg8PGi8gHyQsLCk1LC8qLSwqNS0tLCosLCwpLC4sKS4sLiwsKS8sKSwqKSkqLC8pLCwvLCopLCksKf/AABEIAMgA/AMBIgACEQEDEQH/xAAcAAEAAQUBAQAAAAAAAAAAAAAAAQIDBAUHBgj/xABIEAABAwEFBQUEBgUKBwEAAAABAAIRAwQSITFBBQYTUWEiMnGBkQehscEUI0JSctFigqKy4SQlM0Nzg5Kz8PEWRFNjk6PCFf/EABsBAQACAwEBAAAAAAAAAAAAAAAFBgECBAMH/8QANhEAAgEDAQUDCgYDAQAAAAAAAAECAwQRIQUSMUFRE3GRBiIyYYGhscHR8BQjM0Jy4WKSwoL/2gAMAwEAAhEDEQA/AO3qZRQQgJRQCpQBERAERJQBFQ+u0ZuA8SApa8ESDI5jELGUZwypERZMBERAEREAREQBESUAREQBERAEREAREQBEUSgBKQpARAEREAIUSpRAEUKH1AAXEgAYknAADmgKlod+mE7OtMYEUy7DDukO+Swtpb6CSygMPvnX8I+Z9Fq37W4mFQl08zKg7na9GOYQ874eJL2tjWhONWSxhp456HLKO2KjczeH6Qn35rdbI3rc14DXuokmLwcbg6uA08it3b906VSS1uercD5jI+i0tt9n9djTVbFwYzUc2lPgXkAn0UXTcKr81NP1f0Xj8VaVluz0z1+8eJ7ax7+mnhWtVmqDoHl3rTbHuXudn2wVqTKze7UY148HAEfFfNq6puv7Q6VKz0aFZzOxTYzC+0i6AIN4QT4EKWtbrs9Ksm14kBtbY27BTt45edcLl3JHRkWs2bvJZ68cKo0k6TB8ufktmpeFSNRZi8oqU6cqb3ZrD9YREW5oEREBYt7iKTy0wQx0Hkbpgrhlm9oFqyqVqh6h5B8xqu62lsscP0T8CvmQKM2h+3XqW3ycpU6kau/FPG7y7zoFg2xarQCaNSvUjO66oS2cpAyWV9Gt5+zavM1PmVzuzVXNJLXFpIjAkSOWCuOtDjm5x8XEqG7PrJ+JYXZ5fmbqX8f7R0ShY9oMdfaK7TzLj7w4wfNei2dvHbG4Wii145ipTpu9C6D7lxUlRd6L2pSdJ+bKXj/R5VtkqssT3f8AV58d4+kbBtBtVpc3QwRLSWmAYJaSMiDnqspeH9kLYsDutd/7lML3CsNKTnBSZQbygqFedJcngISolAF6nIIUoiAIiIAiIgCIiALw29u3r7zZ6Z7DTD4PecNPAfHwXp949p/R7JWrjNjCW/iPZZ+0QuH2TaxBxOPPn1UNtapPs+zhz49xY9ibPdferv8Abou/+vmeieVVY6DqjiAQ1rRec9xhrGjNzjoFjUbc1wnX49Fqtt7YL2/RqRhgMvj+seOurW5Ac5PKKzRo788NFkjSnJ7i09fQ2e0t9hSmnYRlga72y9x502HBg6kE+C8na7Y+q6/Ve57jq9xcfUqyhKmFot2Oi6EpRtqdHWK16vj4/aCIpA5efMeIWD3bS4lVKs5pvNJB5gwum7g+0Mue2yWsyXdmnUP3tGO8dDzw8OXqQV6Uqjpy3kcd7ZUrum4VF3Pmj6aRaHcjbv0uxU6rjLx9XU/GzAnzF136y3ysUZKSTR8urUpUakqcuKeAiItjyKagwPgV8wkYr6fK+Yqw7Th1PxUbf/t9vyLd5NP9X/z/ANFVJVFU0VUVEviW+BCIqmsn/WSHqdl9kzf5vnnWqH90fJezXkvZdT/m5nV9U/tkfJeuViofpx7j5btN5u6v8n8QAiIvYjwiIgCIiAIiIAiIgPJe1F5GzakavpA+HEB+QXFA5d19oVjNTZtoaM2tFQf3bmvPuBXBgVDX6/MT9R9A8mZr8LKP+T+CM+haC1heDrdHiQcfLD1WCpvYKFHKOCxYw2y5enPPn+f5rSbTtJL7n2R7+vULZ2l0MJ6LSl2c4jP+I5LsoRTeWRl/OSioxN604DwV6tsW0Cj9LFNzqEkX243C3B16MW+JwVpjeyCMRA8sNV2T2SOnZ5HKtUHqGH5pbU1Oe6zTal27a3VWKzqvmcWste82ZmDBPz9IW02dsKvaP6CjUqdWtN3zceyPVd0p7o2NtQ1hZqIe4yTw2584yB6gLbBsCBkutWCzqyCl5TNQShDXq39/E8d7Nd3LRZKdVtpDWh7mua0PvEEAh0xgJF3InJezUIpCEFCKiisXNxK5qurPi+hKKEW5zkr5ktrYqvHJ7x+0V9NL5o2s2LRWHKrUH7blHX3CJbPJp61V3fMt0clWVRZwrxAHU+4ePNRD4lvgylrNTl7z4fmoc+eg5KHGcSoWT3x1O4+zFv8ANlL8VU/+169UvM+zhsbMoeDz61Xr0qsVH9OPcj5VtB5uqv8AKXxZKKJUyvU4giSiAIiICEREAREQFNWkHNLXCQQQRzBEEei+d95dhuslpfZ3TDTLD96me470wPUFfRS89vjufTt1KD2arJ4b4ynNrubT7s/HluaPax04omtj7R/B1XvejLj8mcGbkiy9p7Jq2Wq6hXaWu9xGjmnVp5rFhQbTTwz6JTqxqR3ovKKXskEHVamvZyJBW4HT4hSIyc0OHI/IjELaE3A0rUlVWhbszoa2OQXW/ZFtKn9HqUC4CpxS4NJxILGCWg54grlD7v2QQORMx5rM2c9oxNS4Zw7Lj5yMlmnXdKW+lk5NoWn4q27N6cPXwPoxFzHdz2iPpxTrvbWZleBio3/FF/zx6roeztq0q7b9F4cNYzHRwzCmaF1Trei9enM+e3dhWtX56068vvvMtERdRwhERAF83bdp/wArtA5V6vgPrHL6RJXzlvSf5baRoLRW/wAxy4L70UWjycfn1F6kYlB8AhvrqfyCFUWbI+KuFQ0uJcaRSiKQsHSd39n7Y2bZ/wABPq9xXoVotxmxs6zf2TT6yVvVZaXoLuR8nvHm4qP/ACl8WERF6HKEREAREQBERAEREAREWQeb3z2dRtFPgVWguza77VMnVp68sjquMbX3Vq0HnjEmnMNqATxOTWjR/NumeS7HtB81Xk/eI9MFfrWVj6YY9oc0US+CJF5xi94jnouetQjU15knY7RqWrxxj0+hxWz2Cnq0eZLjhnJy8YGHNXqtlpDAkN5dr4Ar0O+27dOxua6kXXXOe0NON3hU2vAnMglxOPLVc6qV5Jc44nMlRM6bi91l0t7mNWCqwejNraLOWHmDkdCFahU7MrXjw5lrpjo4CQQrzQBExjOJyBEYZjEzqdFzuDzhElG4W7vMpFOROGvjhE/ELIsG06tB4qUXuY4ZEH3dR0OCtPaZbER25lpGENJPeM6aqYEOMAw28MwCJu5TIIPXULbcemDR14tNTWnd7jtu4294t1E34FanAeBkQcntHIwcNCPBekZVBkAgxgeh5FcK3M2k6z25hYQL7xQM4i7UddEjWHXD5Lrtip1b9UNe0EP7XZmSRmMcFNWtV1Ia8SgbYtI21w1T9F6r6G4ZVDu6QcYw5jRVLS7ML2te4uF1r33hdxJGJg6Khu1KhbxAZOdwUnRHK/zjVdREG9XzpvgI2hah/wB+r++Su7tr1KlRzGuuBoa6boLu00GMfNcR3zbG0LVMD650YDGYM3nAiZOWC4ryOYosWwKihVn3fM1Nlpm6T4aiYyy8VUQqrPqZI7OUM0fEd2M8cldqESdADGQJmATnoJAgKGlDXiW6lXecNczGUsbmTgAJynUD5q7c1wkuczmAWAlxAOeAEA81D3C446xnAGowwAn09UUMPU93cZi3FHfd0qd2wWZvKjT/AHQtstBuzWdUs9ENN1jKdMEfbcQ0Zg90e9b9WSHoo+XV3vVZP1v4hERbHiERFgBERAESVCyCUlQkoAsO3bYo0f6Wo1p5TLv8IxWWuR7domz26pZ34Bx4lI/eY+Td8Qbzf1Vw31xO3p78Fkkdn2kLqbjJ4ws95udv72NDy6iwuDtXdkTrgMeuiv7t70iqOHWgOAc3DAGm7TxBXneECIOIKxjs9zDepmYyjMfmq/T2rWclJv2ciWq7OoxjuxXt5m/9pzTwaLsyKkGMZ7Bu1G/ewbBC5XbNlB+NJzcdJy8PyK9xt/bj6tk+j1KbnOY9rxAxMBwIunXtZgheKO1Gd664nrgPVxJUq6saz34nXYp0rfs5dX4GVsrZvCZxHkEiYAyE9fNWH1w0CcMTjj05EdfVV07cajOQvZeSrpUmOltWYIiR9kyIK45z3Z5J6lD8gxHbRa1oGYF+CB9/MZ9kDTNZTXiMcZaWkcwXTM+HRa63bJqUXADtsceyRiDPzWfcgCc9eQWZzTSlFmttBPMXw0Zm7KM2ijiSeNSOAgkio2CcTOPKF3v6IRVL2OADovAicsMDOGC4fudYuLb7OzlUa8+FP6w/uru0qTsMuLb6lY8olGNWEVxx89PgY9OxlrnQ4XHkuc0t1IgwZyVoWR1MQ2tdYMrzWmOkkrMvKza6DajDTdkRHhyI6grvlnD3eJWklnUxrPXp03Oe+uxxcADi0d3wK4pv1aWnaFpg4OfoB2mlrcj/AAK93a7Kabyx2Y940PgV5feXY/HaXsH1jZj9Iat/L+KrE9qTnPcqR3dfeWvZttToycs5TWDzNhrXrxPPxwOkHwCvPqCScp5QRhlgRnGErD2ae8PD5rJcszm1Jljp0ot8CL+mMZjHEHE3p54n1R7gQQROHQR1AAgHrCpUFYU2dPYwfI7xu/w61CjVpOuubTY10dGDsvGvitzSpROJM44rmWx7e+gWPpn7LQRo4QMCuh7K2syuy+zP7TTm08j06qUsNoRuFuS0kvf3Hzm/spUZOcdYt+HeZyKFMqVIwlFCICUREBCKEQBFChATK83vvusLZR7OFanJYcp5sJ0mBHIgdV6IlUkrScFOLjI9qNWdGaqQeGjj+xbUXONnrubTqNkTUcGA3c5JycOX8Vn2vbtjo4X3V3cqQus/8js/ILeb/bnfSGG0UB9c0S4D+sA/+o9R4LlCqtaxVGbTLxZdlfx7TLXWK69/HHTGD0Fs31qkFlBrKDDh2BLyOtR2PpC8VaaN10HI5H5LawqalIOEEStqTVPgS6tqcY4isffN8WY2zx2SOvyWwstlLyQ0ZAk+AhWqFlDRmcdNf9uqz9l7U4NTiBjXQ1zQ103QXRiQMT4SlR5y0EpRp4jqy7UslSlQvu7LKhhgPefGbwPst0nValZm0NoVK7zUquLnZcgAMmtAwaByCzt293H2urcEtptg1H/dHIc3HQeeQSnBzlhcWaqpGhTc6rS5v75/P3G89nuxbUH/AE6i2kWQ+nFVz2l3dlzC1pgAiJ8Qvcv2lbR/ylJ34bUB++wK+210bOxlG82m0NhjSY7LYBPvEnmeqlu26JyrUz/eM/NWWjSVKCifPL26ldVpVWuPDu5GvqbxWtve2fUP4a1N3wWBat/alPGpYLU0fhkeoavRm0g5EHwIPwWBbqsNJJgDXIAdSvY5FjoeK2h7SKFerTYab6TiS0veWgNByBHKdcIn0y3UGjvVqDZ516Z9wJK8hvnvYwk0qP1jzhMXmj8IPePu8V56wbScDwawLXgAguEFwI1nX4+SgdoWEaku1Xt+pPbNrLKoyeM8Poeo2/s+k15rUa1N5d32MLiQ77wJaBjrjnjqtOqxVB73r+fNUuwXAo4WC40VuR3W8kQkKLyF6zqesp4PRO3xcBDLPRECMeI84frD4LpW51iqtpca0BjajxgxjAy4zMB2pcczJwy5rj+7W0abbWHPbfFJt8jQPkBk4aYnyC6Vs/f8VX8OjRdUfyDx6kkQPNSdhZQh+a1ry+pTNr3EP0KK738tff4dT3IcqgVr7DVrOxqsZT6B5e7zIAaPIlZwUyVrBWpVKlDBKmVCICFClQUBCglSqShkglUkqSqHFAQ5y5zvzuWbzrVZmzMuqMAxnMvaNQcyOcnUx0CpUha61W6Ml41qMasd2R22d1UtanaU/DqcRA0VyAOp9w/Ney3hsNKq4vuXXnNzeyXfijA+YXjrdZHU8WmR1GPuUNUsqkNVqXGhtmlWaT81v74ls4qlxVFCqXHFZNjd9cyOfyK5IQ3pqLJOrX3abmuSb8DZ7G3ddVIdVPDZ+27wBy8T6FdG2W1lJgpUmhrRoOepJ1J5lee2bScV6Ox2YqxULeFJeavaUK8vaty/PenTkZlnYA91T7TgATrdGTRyEknxJKyH0Gu7zQ78QDvilKlCyWtXQRxrKm71ndnQp+TA0+rYWFbdyrPUaWFrw05htWoB6Xl6EkAEnADEnKB4rXNbWqPvNc6lSE5gF9Q6ENcPq2DrieQCGU2ailuXQpNihSazmQJcfFxlx8yvIb8bhTQfaGlrXUWueCTEgCS2fh18V0e103023jWcdA3hMc5ztGtAiT/uYAJWLQ2G+tdqW0tcW4tpADhtM4OfpUfEfojSc1ho2UmjiFnoVm2enXr03MbUkMc4QHwAZAzEgyJzgxIUi1gDHEf6x6Lu23t3qdrs77PUycMHDNjx3XjqD6iRquf+zzZZoPtdkr0G1KzXBlRsi86jAILGv7L6ZkOzBN5vLCNqWKc9NEWKhtpqjiazJe80Nk3UtVVrX0qJLHAOa5z2NBByOLls6Xs0tjxi6jTPMuc8jya2Peuh7B2bTok0qLi1h7QovBD6R1uB3auHliAcjBhbttJe0bKkuOpx1dtXMspYXs1Obbk7NOynVKNtZHGqAttLSXUnACGscYlmJce1q46YroD9i0KnafRpOJ1uNmPxAT71mOs4cC1wBBEEEAgjkQcCFg2bZJs+FnM0v+i44N/sXHFn4DLeV1dhDOWdTBrbJqWd5qUTVfRPepNqO4lP9KkCbtRvNjhPInurb2CvxGCpSrCow5EtGmBBu3YIOBBEjVZdN0icR0IgjxWFW2TFTj0HcKoe/wBm9Tq6fWMkdoaPBB0MjBZMZybBhOseR/MKtY1KpUGD2NPVjp/ZeAR6lZIKGpKIiGAoKlQgIKoKqKpKGSlxVl5V4hWnNQyYVday00CVvHUVbdZghsmeRtOzCVq7Ru6XaL35sgVP0ccljBupnIrfuXXa69RplwOgiQfPT4LYbF3Er8RlSsWsDSCWzecemGA9Sum8BSKK5vwlPf3yRe1rjsuyyumeZr7Ls8NEALNp01eFJXAxdRFtlDWK4Aqg1VBqGCm6qw1SAqoQwUcMTMYxE9OSm6q4SEBqLZt5rKps9Nj6tYNDixoAhpiC5xMAYjHqvPbwbOtQqM2q1lNj7O036bS576tGQXNc4dnsi+YE5lZmzKB//dtjjkLJZQP13On/ACvcvWwscTbODDsVop2iiysyHMeA5swYn4EZeSymU4w+c/FeRsDHbMrVKbwfoNR9+k8YizOf3qbxm1k5HKI1lewY4EBzSCCJBGIIOoKyYYhSAqgEhDUQphApQEKUUoYCIiAKFKhARCpKqKQhkt3UhVkKmFkFJCpLVXCQsGSyWKLivQohAWbim4rt1LqAt3FIYrkJCApDVMKqEhARClTCQhghTCmFMLIMWvYgXtqjB7ZAPNhxcx3NpgHoQD45MKqEWAUuYCCCJBEEHEEHMEahaiz7HfZ3fyUg0SZNF7iAwnWi6DdH6Bw5QtyphBksU7QT3mOb6OHq0n3wr6KUBEIpRDARECAIpRAQoVVxLqAphQq7iXEBQohXLijhoZLcKIV3hqOGgLcJCucJOEgLcJCucJOEgLcJCucJOGgKISFc4aXEBRCQq7iXEBSiquJdQEIphTdQwUqVN1TdQFKKq6l1AUoqrqXUBEJCm6l1ARKKS1RdKArREWAEREAREQBERAa7bNjq1Gt4FThuBMnGC2DhA1vBvlPNa87GtUmLSYumBjN+4IM8uJJj7sBEQFTtl2rhFnGBffvB15zeyMmkASRqYInASrTdhWlgIp1gJvYFz4BeaxLhgYi/Twy7J8yICHbv2gTw6xbOBPFqSQH2hw7wMf0tM/3cZGVVa9hWlwLRXMOFYOl7x/SF/DuhoEQDTEzhdOBmURAXG7KtN+8astv3rvEfiJqEYxhdDqYujB3Dk5lLPsi0MocHihxFyDedT7LBTBpgtEtBuv7Qxx8VKICipsa0m99eRN6Ie/O5VDDl2bpdSwGfDk4mFtLFZKjGOa6oSb5LSZcQ0kG6b2evhKIgLW3dmGvTDAGmHXocYHdcPuuGBIMEaLWVN2qpqGo6oypLaQLXMLA7hOvXDBIDMzF3M5cyIC0zdWoD3mHs0w6cTV4fB+rdLZaw8MjN0g4hP+EXz3x3DMO7zroAp4sJFMQ3AlwN3u4lQiAyLBu9UZVpPdwyKd43gSKkvNU3B2I4bRUgNF2YB0AXo0RAEREAREQBERAEREB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http://static5.depositphotos.com/1005342/510/i/950/depositphotos_5108374-Dollar-dow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18" y="1412679"/>
            <a:ext cx="172819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static5.depositphotos.com/1005342/510/i/950/depositphotos_5108374-Dollar-dow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712" y="1412679"/>
            <a:ext cx="172819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483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win_track_of_train_rails_in_a_wooded_area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4" y="0"/>
            <a:ext cx="914907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The Setup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84784"/>
            <a:ext cx="8640960" cy="4641379"/>
          </a:xfrm>
        </p:spPr>
        <p:txBody>
          <a:bodyPr/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There are two tracks between Source Station (S) and the Destination Station (D)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Intermediate Station (I) acts as a bottleneck. Why? It has a single track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Trains can be parked at Source and Destination stations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Mean distribution of passengers on a busy weekday is provided</a:t>
            </a:r>
          </a:p>
          <a:p>
            <a:r>
              <a:rPr lang="en-US" sz="2800" b="1" dirty="0" smtClean="0">
                <a:solidFill>
                  <a:schemeClr val="bg1"/>
                </a:solidFill>
              </a:rPr>
              <a:t>Train capacity can be changed by adding or removing cars</a:t>
            </a:r>
          </a:p>
          <a:p>
            <a:endParaRPr lang="en-US" sz="2800" b="1" dirty="0" smtClean="0">
              <a:solidFill>
                <a:schemeClr val="bg1"/>
              </a:solidFill>
            </a:endParaRPr>
          </a:p>
          <a:p>
            <a:endParaRPr lang="en-US" sz="2800" b="1" dirty="0" smtClean="0">
              <a:solidFill>
                <a:schemeClr val="bg1"/>
              </a:solidFill>
            </a:endParaRPr>
          </a:p>
          <a:p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46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Mean Passenger traffic is same every day</a:t>
            </a:r>
          </a:p>
          <a:p>
            <a:r>
              <a:rPr lang="en-US" b="1" dirty="0" smtClean="0"/>
              <a:t>Number of passengers boarding on and off the train at an intermediate station are equal</a:t>
            </a:r>
          </a:p>
          <a:p>
            <a:r>
              <a:rPr lang="en-US" b="1" dirty="0" smtClean="0"/>
              <a:t>A day is divided in 12 time slots</a:t>
            </a:r>
          </a:p>
          <a:p>
            <a:r>
              <a:rPr lang="en-US" b="1" dirty="0" smtClean="0"/>
              <a:t>Trains reach the next station in subsequent time slot</a:t>
            </a:r>
          </a:p>
          <a:p>
            <a:r>
              <a:rPr lang="en-US" b="1" dirty="0" smtClean="0"/>
              <a:t>Cost of a waiting passenger is more than that of an empty seat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45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993761303_abf1e0bec5_z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6" y="0"/>
            <a:ext cx="9119234" cy="683942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3407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Constraints</a:t>
            </a:r>
            <a:br>
              <a:rPr lang="en-US" dirty="0" smtClean="0">
                <a:solidFill>
                  <a:srgbClr val="FFFFFF"/>
                </a:solidFill>
              </a:rPr>
            </a:b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There must be at least 1 train in a time slot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No more than 12 trains can be parked at Source or Destination station at a time</a:t>
            </a:r>
          </a:p>
          <a:p>
            <a:endParaRPr lang="en-US" sz="3600" dirty="0" smtClean="0">
              <a:solidFill>
                <a:srgbClr val="000000"/>
              </a:solidFill>
            </a:endParaRPr>
          </a:p>
          <a:p>
            <a:endParaRPr lang="en-US" sz="2800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-1821281" y="249002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86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nstraint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endParaRPr lang="en-US" dirty="0" smtClean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  <a:p>
            <a:endParaRPr lang="en-US" dirty="0" smtClean="0">
              <a:solidFill>
                <a:srgbClr val="FFFFFF"/>
              </a:solidFill>
            </a:endParaRPr>
          </a:p>
          <a:p>
            <a:r>
              <a:rPr lang="en-US" sz="3600" dirty="0" smtClean="0">
                <a:solidFill>
                  <a:srgbClr val="FFFFFF"/>
                </a:solidFill>
              </a:rPr>
              <a:t>No </a:t>
            </a:r>
            <a:r>
              <a:rPr lang="en-US" sz="3600" dirty="0">
                <a:solidFill>
                  <a:srgbClr val="FFFFFF"/>
                </a:solidFill>
              </a:rPr>
              <a:t>more than 30 trains can leave a station in one time slot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63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lene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36"/>
            <a:ext cx="9178699" cy="68479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Constraints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Maximum </a:t>
            </a:r>
            <a:r>
              <a:rPr lang="en-US" b="1" dirty="0"/>
              <a:t>20 trains can pass the intermediate station in one time slot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33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 xl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71737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STAGE 1 - Serving </a:t>
            </a:r>
            <a:r>
              <a:rPr lang="en-US" b="1" dirty="0"/>
              <a:t>o</a:t>
            </a:r>
            <a:r>
              <a:rPr lang="en-US" b="1" dirty="0" smtClean="0"/>
              <a:t>nly Source Station passengers</a:t>
            </a:r>
          </a:p>
          <a:p>
            <a:endParaRPr lang="en-US" b="1" dirty="0" smtClean="0"/>
          </a:p>
          <a:p>
            <a:r>
              <a:rPr lang="en-US" b="1" dirty="0" smtClean="0"/>
              <a:t>STAGE 2 - Serving Source and Destination Station passengers with no bottleneck</a:t>
            </a:r>
          </a:p>
          <a:p>
            <a:endParaRPr lang="en-US" b="1" dirty="0" smtClean="0"/>
          </a:p>
          <a:p>
            <a:r>
              <a:rPr lang="en-US" b="1" dirty="0" smtClean="0"/>
              <a:t>STAGE 3 - Introducing bottleneck </a:t>
            </a:r>
          </a:p>
        </p:txBody>
      </p:sp>
    </p:spTree>
    <p:extLst>
      <p:ext uri="{BB962C8B-B14F-4D97-AF65-F5344CB8AC3E}">
        <p14:creationId xmlns:p14="http://schemas.microsoft.com/office/powerpoint/2010/main" val="409710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ilway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railway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ailwa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ilwa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ilwa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ilwa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ilwa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ilwa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ilwa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ilwa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ilwa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ilwa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ilwa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ilwa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railway</Template>
  <TotalTime>692</TotalTime>
  <Words>502</Words>
  <Application>Microsoft Office PowerPoint</Application>
  <PresentationFormat>On-screen Show (4:3)</PresentationFormat>
  <Paragraphs>95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railway</vt:lpstr>
      <vt:lpstr>TRAIN SCHEDULER</vt:lpstr>
      <vt:lpstr>Real World Problem</vt:lpstr>
      <vt:lpstr>How to go about it…</vt:lpstr>
      <vt:lpstr>The Setup</vt:lpstr>
      <vt:lpstr>Assumptions</vt:lpstr>
      <vt:lpstr>Constraints </vt:lpstr>
      <vt:lpstr>Constraints</vt:lpstr>
      <vt:lpstr> Constraints </vt:lpstr>
      <vt:lpstr>Modeling</vt:lpstr>
      <vt:lpstr>Stage 1(only Source Stn.)</vt:lpstr>
      <vt:lpstr>Stage 2 (Source and Destination)</vt:lpstr>
      <vt:lpstr>Bottleneck</vt:lpstr>
      <vt:lpstr>Stage 3 (Bottleneck)</vt:lpstr>
      <vt:lpstr>        Stage 3 (Bottleneck)    contd.</vt:lpstr>
      <vt:lpstr>Assumption Cells</vt:lpstr>
      <vt:lpstr>PowerPoint Presentation</vt:lpstr>
      <vt:lpstr>PowerPoint Presentation</vt:lpstr>
      <vt:lpstr>Optimization</vt:lpstr>
      <vt:lpstr>Stage 3 (revised)</vt:lpstr>
      <vt:lpstr>            Stage 3 (revised)   contd.</vt:lpstr>
      <vt:lpstr>Improving the Model </vt:lpstr>
      <vt:lpstr>PowerPoint Presentation</vt:lpstr>
      <vt:lpstr>PowerPoint Presentation</vt:lpstr>
      <vt:lpstr>Application</vt:lpstr>
      <vt:lpstr>Any (Easy) Questions 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 SCHEDULAR</dc:title>
  <dc:creator>kharbanda</dc:creator>
  <cp:lastModifiedBy>Gaurav</cp:lastModifiedBy>
  <cp:revision>46</cp:revision>
  <dcterms:created xsi:type="dcterms:W3CDTF">2012-04-28T22:36:53Z</dcterms:created>
  <dcterms:modified xsi:type="dcterms:W3CDTF">2012-05-02T08:47:19Z</dcterms:modified>
</cp:coreProperties>
</file>